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22860000" cy="19050000"/>
  <p:notesSz cx="6858000" cy="9144000"/>
  <p:defaultTextStyle>
    <a:lvl1pPr defTabSz="1471612">
      <a:defRPr sz="5000">
        <a:latin typeface="+mj-lt"/>
        <a:ea typeface="+mj-ea"/>
        <a:cs typeface="+mj-cs"/>
        <a:sym typeface="Avenir Roman"/>
      </a:defRPr>
    </a:lvl1pPr>
    <a:lvl2pPr defTabSz="1471612">
      <a:defRPr sz="5000">
        <a:latin typeface="+mj-lt"/>
        <a:ea typeface="+mj-ea"/>
        <a:cs typeface="+mj-cs"/>
        <a:sym typeface="Avenir Roman"/>
      </a:defRPr>
    </a:lvl2pPr>
    <a:lvl3pPr defTabSz="1471612">
      <a:defRPr sz="5000">
        <a:latin typeface="+mj-lt"/>
        <a:ea typeface="+mj-ea"/>
        <a:cs typeface="+mj-cs"/>
        <a:sym typeface="Avenir Roman"/>
      </a:defRPr>
    </a:lvl3pPr>
    <a:lvl4pPr defTabSz="1471612">
      <a:defRPr sz="5000">
        <a:latin typeface="+mj-lt"/>
        <a:ea typeface="+mj-ea"/>
        <a:cs typeface="+mj-cs"/>
        <a:sym typeface="Avenir Roman"/>
      </a:defRPr>
    </a:lvl4pPr>
    <a:lvl5pPr defTabSz="1471612">
      <a:defRPr sz="5000">
        <a:latin typeface="+mj-lt"/>
        <a:ea typeface="+mj-ea"/>
        <a:cs typeface="+mj-cs"/>
        <a:sym typeface="Avenir Roman"/>
      </a:defRPr>
    </a:lvl5pPr>
    <a:lvl6pPr defTabSz="1471612">
      <a:defRPr sz="5000">
        <a:latin typeface="+mj-lt"/>
        <a:ea typeface="+mj-ea"/>
        <a:cs typeface="+mj-cs"/>
        <a:sym typeface="Avenir Roman"/>
      </a:defRPr>
    </a:lvl6pPr>
    <a:lvl7pPr defTabSz="1471612">
      <a:defRPr sz="5000">
        <a:latin typeface="+mj-lt"/>
        <a:ea typeface="+mj-ea"/>
        <a:cs typeface="+mj-cs"/>
        <a:sym typeface="Avenir Roman"/>
      </a:defRPr>
    </a:lvl7pPr>
    <a:lvl8pPr defTabSz="1471612">
      <a:defRPr sz="5000">
        <a:latin typeface="+mj-lt"/>
        <a:ea typeface="+mj-ea"/>
        <a:cs typeface="+mj-cs"/>
        <a:sym typeface="Avenir Roman"/>
      </a:defRPr>
    </a:lvl8pPr>
    <a:lvl9pPr defTabSz="1471612">
      <a:defRPr sz="5000">
        <a:latin typeface="+mj-lt"/>
        <a:ea typeface="+mj-ea"/>
        <a:cs typeface="+mj-cs"/>
        <a:sym typeface="Avenir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3CECE"/>
          </a:solidFill>
        </a:fill>
      </a:tcStyle>
    </a:wholeTbl>
    <a:band2H>
      <a:tcTxStyle b="def" i="def"/>
      <a:tcStyle>
        <a:tcBdr/>
        <a:fill>
          <a:solidFill>
            <a:srgbClr val="F1E8E8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E4846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E4846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E48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" name="Shape 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400"/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/>
              <a:t>Body Level One</a:t>
            </a:r>
            <a:endParaRPr sz="8800"/>
          </a:p>
          <a:p>
            <a:pPr lvl="1">
              <a:defRPr sz="1800"/>
            </a:pPr>
            <a:r>
              <a:rPr sz="8800"/>
              <a:t>Body Level Two</a:t>
            </a:r>
            <a:endParaRPr sz="8800"/>
          </a:p>
          <a:p>
            <a:pPr lvl="2">
              <a:defRPr sz="1800"/>
            </a:pPr>
            <a:r>
              <a:rPr sz="8800"/>
              <a:t>Body Level Three</a:t>
            </a:r>
            <a:endParaRPr sz="8800"/>
          </a:p>
          <a:p>
            <a:pPr lvl="3">
              <a:defRPr sz="1800"/>
            </a:pPr>
            <a:r>
              <a:rPr sz="8800"/>
              <a:t>Body Level Four</a:t>
            </a:r>
            <a:endParaRPr sz="8800"/>
          </a:p>
          <a:p>
            <a:pPr lvl="4">
              <a:defRPr sz="1800"/>
            </a:pPr>
            <a:r>
              <a:rPr sz="8800"/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383" y="403440"/>
            <a:ext cx="2537489" cy="145832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1"/>
          <p:cNvSpPr/>
          <p:nvPr/>
        </p:nvSpPr>
        <p:spPr>
          <a:xfrm>
            <a:off x="18651658" y="2006081"/>
            <a:ext cx="3991255" cy="1121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447" tIns="27447" rIns="27447" bIns="27447">
            <a:spAutoFit/>
          </a:bodyPr>
          <a:lstStyle>
            <a:lvl1pPr algn="r" defTabSz="1473200">
              <a:defRPr b="1" sz="2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2300"/>
              <a:t>2016 ACM International Conference on Multimedia Retrieval</a:t>
            </a:r>
          </a:p>
        </p:txBody>
      </p:sp>
      <p:pic>
        <p:nvPicPr>
          <p:cNvPr id="12" name="image2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07" y="1601175"/>
            <a:ext cx="3857825" cy="1499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59666" y="5614"/>
            <a:ext cx="2537491" cy="182243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/>
          <p:nvPr/>
        </p:nvSpPr>
        <p:spPr>
          <a:xfrm>
            <a:off x="8342735" y="18506027"/>
            <a:ext cx="1446639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r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(*) Denotes equal contribution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This research was supported by Science Foundation Ireland (SFI) SFI/12/RC/2289 and the Spanish Ministerio de Economía y Competitividad TEC2013-43935-R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143336" y="4081057"/>
            <a:ext cx="20573328" cy="246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8414" tIns="78414" rIns="78414" bIns="78414" anchor="ctr"/>
          <a:lstStyle/>
          <a:p>
            <a:pPr lvl="0">
              <a:defRPr sz="1800"/>
            </a:pPr>
            <a:r>
              <a:rPr sz="124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143336" y="6541682"/>
            <a:ext cx="20573328" cy="8576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8414" tIns="78414" rIns="78414" bIns="78414"/>
          <a:lstStyle/>
          <a:p>
            <a:pPr lvl="0">
              <a:defRPr sz="1800"/>
            </a:pPr>
            <a:r>
              <a:rPr sz="8800"/>
              <a:t>Body Level One</a:t>
            </a:r>
            <a:endParaRPr sz="8800"/>
          </a:p>
          <a:p>
            <a:pPr lvl="1">
              <a:defRPr sz="1800"/>
            </a:pPr>
            <a:r>
              <a:rPr sz="8800"/>
              <a:t>Body Level Two</a:t>
            </a:r>
            <a:endParaRPr sz="8800"/>
          </a:p>
          <a:p>
            <a:pPr lvl="2">
              <a:defRPr sz="1800"/>
            </a:pPr>
            <a:r>
              <a:rPr sz="8800"/>
              <a:t>Body Level Three</a:t>
            </a:r>
            <a:endParaRPr sz="8800"/>
          </a:p>
          <a:p>
            <a:pPr lvl="3">
              <a:defRPr sz="1800"/>
            </a:pPr>
            <a:r>
              <a:rPr sz="8800"/>
              <a:t>Body Level Four</a:t>
            </a:r>
            <a:endParaRPr sz="8800"/>
          </a:p>
          <a:p>
            <a:pPr lvl="4">
              <a:defRPr sz="1800"/>
            </a:pPr>
            <a:r>
              <a:rPr sz="88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6383336" y="14259055"/>
            <a:ext cx="5333328" cy="677531"/>
          </a:xfrm>
          <a:prstGeom prst="rect">
            <a:avLst/>
          </a:prstGeom>
          <a:ln w="12700">
            <a:miter lim="400000"/>
          </a:ln>
        </p:spPr>
        <p:txBody>
          <a:bodyPr lIns="78414" tIns="78414" rIns="78414" bIns="78414" anchor="ctr">
            <a:spAutoFit/>
          </a:bodyPr>
          <a:lstStyle>
            <a:lvl1pPr algn="r" defTabSz="1473200">
              <a:defRPr sz="34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spd="med" advClick="1"/>
  <p:txStyles>
    <p:titleStyle>
      <a:lvl1pPr algn="ctr" defTabSz="1471612">
        <a:defRPr sz="12400">
          <a:latin typeface="Calibri"/>
          <a:ea typeface="Calibri"/>
          <a:cs typeface="Calibri"/>
          <a:sym typeface="Calibri"/>
        </a:defRPr>
      </a:lvl1pPr>
      <a:lvl2pPr algn="ctr" defTabSz="1471612">
        <a:defRPr sz="12400">
          <a:latin typeface="Calibri"/>
          <a:ea typeface="Calibri"/>
          <a:cs typeface="Calibri"/>
          <a:sym typeface="Calibri"/>
        </a:defRPr>
      </a:lvl2pPr>
      <a:lvl3pPr algn="ctr" defTabSz="1471612">
        <a:defRPr sz="12400">
          <a:latin typeface="Calibri"/>
          <a:ea typeface="Calibri"/>
          <a:cs typeface="Calibri"/>
          <a:sym typeface="Calibri"/>
        </a:defRPr>
      </a:lvl3pPr>
      <a:lvl4pPr algn="ctr" defTabSz="1471612">
        <a:defRPr sz="12400">
          <a:latin typeface="Calibri"/>
          <a:ea typeface="Calibri"/>
          <a:cs typeface="Calibri"/>
          <a:sym typeface="Calibri"/>
        </a:defRPr>
      </a:lvl4pPr>
      <a:lvl5pPr algn="ctr" defTabSz="1471612">
        <a:defRPr sz="12400">
          <a:latin typeface="Calibri"/>
          <a:ea typeface="Calibri"/>
          <a:cs typeface="Calibri"/>
          <a:sym typeface="Calibri"/>
        </a:defRPr>
      </a:lvl5pPr>
      <a:lvl6pPr algn="ctr" defTabSz="1471612">
        <a:defRPr sz="12400">
          <a:latin typeface="Calibri"/>
          <a:ea typeface="Calibri"/>
          <a:cs typeface="Calibri"/>
          <a:sym typeface="Calibri"/>
        </a:defRPr>
      </a:lvl6pPr>
      <a:lvl7pPr algn="ctr" defTabSz="1471612">
        <a:defRPr sz="12400">
          <a:latin typeface="Calibri"/>
          <a:ea typeface="Calibri"/>
          <a:cs typeface="Calibri"/>
          <a:sym typeface="Calibri"/>
        </a:defRPr>
      </a:lvl7pPr>
      <a:lvl8pPr algn="ctr" defTabSz="1471612">
        <a:defRPr sz="12400">
          <a:latin typeface="Calibri"/>
          <a:ea typeface="Calibri"/>
          <a:cs typeface="Calibri"/>
          <a:sym typeface="Calibri"/>
        </a:defRPr>
      </a:lvl8pPr>
      <a:lvl9pPr algn="ctr" defTabSz="1471612">
        <a:defRPr sz="12400">
          <a:latin typeface="Calibri"/>
          <a:ea typeface="Calibri"/>
          <a:cs typeface="Calibri"/>
          <a:sym typeface="Calibri"/>
        </a:defRPr>
      </a:lvl9pPr>
    </p:titleStyle>
    <p:bodyStyle>
      <a:lvl1pPr marL="950507" indent="-950507" defTabSz="1471612">
        <a:spcBef>
          <a:spcPts val="2400"/>
        </a:spcBef>
        <a:buSzPct val="100000"/>
        <a:buFont typeface="Arial"/>
        <a:buChar char="»"/>
        <a:defRPr sz="8800">
          <a:latin typeface="Calibri"/>
          <a:ea typeface="Calibri"/>
          <a:cs typeface="Calibri"/>
          <a:sym typeface="Calibri"/>
        </a:defRPr>
      </a:lvl1pPr>
      <a:lvl2pPr marL="2371969" indent="-897183" defTabSz="1471612">
        <a:spcBef>
          <a:spcPts val="2400"/>
        </a:spcBef>
        <a:buSzPct val="100000"/>
        <a:buFont typeface="Arial"/>
        <a:buChar char="–"/>
        <a:defRPr sz="8800">
          <a:latin typeface="Calibri"/>
          <a:ea typeface="Calibri"/>
          <a:cs typeface="Calibri"/>
          <a:sym typeface="Calibri"/>
        </a:defRPr>
      </a:lvl2pPr>
      <a:lvl3pPr marL="3775440" indent="-827452" defTabSz="1471612">
        <a:spcBef>
          <a:spcPts val="2400"/>
        </a:spcBef>
        <a:buSzPct val="100000"/>
        <a:buFont typeface="Arial"/>
        <a:buChar char="•"/>
        <a:defRPr sz="8800">
          <a:latin typeface="Calibri"/>
          <a:ea typeface="Calibri"/>
          <a:cs typeface="Calibri"/>
          <a:sym typeface="Calibri"/>
        </a:defRPr>
      </a:lvl3pPr>
      <a:lvl4pPr marL="5417306" indent="-992944" defTabSz="1471612">
        <a:spcBef>
          <a:spcPts val="2400"/>
        </a:spcBef>
        <a:buSzPct val="100000"/>
        <a:buFont typeface="Arial"/>
        <a:buChar char="–"/>
        <a:defRPr sz="8800">
          <a:latin typeface="Calibri"/>
          <a:ea typeface="Calibri"/>
          <a:cs typeface="Calibri"/>
          <a:sym typeface="Calibri"/>
        </a:defRPr>
      </a:lvl4pPr>
      <a:lvl5pPr marL="9481608" indent="-3585633" defTabSz="1471612">
        <a:spcBef>
          <a:spcPts val="2400"/>
        </a:spcBef>
        <a:buSzPct val="100000"/>
        <a:buFont typeface="Arial"/>
        <a:buChar char="»"/>
        <a:defRPr sz="8800">
          <a:latin typeface="Calibri"/>
          <a:ea typeface="Calibri"/>
          <a:cs typeface="Calibri"/>
          <a:sym typeface="Calibri"/>
        </a:defRPr>
      </a:lvl5pPr>
      <a:lvl6pPr marL="9938808" indent="-3585633" defTabSz="1471612">
        <a:spcBef>
          <a:spcPts val="2400"/>
        </a:spcBef>
        <a:buSzPct val="100000"/>
        <a:buFont typeface="Arial"/>
        <a:buChar char="•"/>
        <a:defRPr sz="8800">
          <a:latin typeface="Calibri"/>
          <a:ea typeface="Calibri"/>
          <a:cs typeface="Calibri"/>
          <a:sym typeface="Calibri"/>
        </a:defRPr>
      </a:lvl6pPr>
      <a:lvl7pPr marL="10396008" indent="-3585633" defTabSz="1471612">
        <a:spcBef>
          <a:spcPts val="2400"/>
        </a:spcBef>
        <a:buSzPct val="100000"/>
        <a:buFont typeface="Arial"/>
        <a:buChar char="•"/>
        <a:defRPr sz="8800">
          <a:latin typeface="Calibri"/>
          <a:ea typeface="Calibri"/>
          <a:cs typeface="Calibri"/>
          <a:sym typeface="Calibri"/>
        </a:defRPr>
      </a:lvl7pPr>
      <a:lvl8pPr marL="10853208" indent="-3585633" defTabSz="1471612">
        <a:spcBef>
          <a:spcPts val="2400"/>
        </a:spcBef>
        <a:buSzPct val="100000"/>
        <a:buFont typeface="Arial"/>
        <a:buChar char="•"/>
        <a:defRPr sz="8800">
          <a:latin typeface="Calibri"/>
          <a:ea typeface="Calibri"/>
          <a:cs typeface="Calibri"/>
          <a:sym typeface="Calibri"/>
        </a:defRPr>
      </a:lvl8pPr>
      <a:lvl9pPr marL="11310408" indent="-3585633" defTabSz="1471612">
        <a:spcBef>
          <a:spcPts val="2400"/>
        </a:spcBef>
        <a:buSzPct val="100000"/>
        <a:buFont typeface="Arial"/>
        <a:buChar char="•"/>
        <a:defRPr sz="8800">
          <a:latin typeface="Calibri"/>
          <a:ea typeface="Calibri"/>
          <a:cs typeface="Calibri"/>
          <a:sym typeface="Calibri"/>
        </a:defRPr>
      </a:lvl9pPr>
    </p:bodyStyle>
    <p:otherStyle>
      <a:lvl1pPr algn="r" defTabSz="1473200">
        <a:defRPr sz="34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 defTabSz="1473200">
        <a:defRPr sz="34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 defTabSz="1473200">
        <a:defRPr sz="34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 defTabSz="1473200">
        <a:defRPr sz="34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 defTabSz="1473200">
        <a:defRPr sz="34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 defTabSz="1473200">
        <a:defRPr sz="34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 defTabSz="1473200">
        <a:defRPr sz="34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 defTabSz="1473200">
        <a:defRPr sz="34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 defTabSz="1473200">
        <a:defRPr sz="34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2.jpeg"/><Relationship Id="rId16" Type="http://schemas.openxmlformats.org/officeDocument/2006/relationships/image" Target="../media/image3.jpeg"/><Relationship Id="rId17" Type="http://schemas.openxmlformats.org/officeDocument/2006/relationships/image" Target="../media/image4.jpeg"/><Relationship Id="rId18" Type="http://schemas.openxmlformats.org/officeDocument/2006/relationships/image" Target="../media/image5.jpeg"/><Relationship Id="rId19" Type="http://schemas.openxmlformats.org/officeDocument/2006/relationships/image" Target="../media/image6.jpeg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67921" y="9020958"/>
            <a:ext cx="5841315" cy="2529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5032" y="4471875"/>
            <a:ext cx="6549563" cy="398174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>
            <p:ph type="title" idx="4294967295"/>
          </p:nvPr>
        </p:nvSpPr>
        <p:spPr>
          <a:xfrm>
            <a:off x="3454482" y="468261"/>
            <a:ext cx="16093655" cy="163262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4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4600"/>
              <a:t>Bags of Convolutional Features for Scalable Instance Search</a:t>
            </a:r>
          </a:p>
        </p:txBody>
      </p:sp>
      <p:sp>
        <p:nvSpPr>
          <p:cNvPr id="21" name="Shape 21"/>
          <p:cNvSpPr/>
          <p:nvPr/>
        </p:nvSpPr>
        <p:spPr>
          <a:xfrm>
            <a:off x="17619833" y="3516140"/>
            <a:ext cx="2537491" cy="125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800"/>
              <a:t>Experiments</a:t>
            </a:r>
          </a:p>
        </p:txBody>
      </p:sp>
      <p:sp>
        <p:nvSpPr>
          <p:cNvPr id="22" name="Shape 22"/>
          <p:cNvSpPr/>
          <p:nvPr/>
        </p:nvSpPr>
        <p:spPr>
          <a:xfrm>
            <a:off x="3753853" y="1971238"/>
            <a:ext cx="15794285" cy="114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19" tIns="24319" rIns="24319" bIns="24319">
            <a:spAutoFit/>
          </a:bodyPr>
          <a:lstStyle/>
          <a:p>
            <a:pPr lvl="0" algn="ctr">
              <a:defRPr sz="1800"/>
            </a:pPr>
            <a:r>
              <a:rPr sz="2500">
                <a:latin typeface="+mn-lt"/>
                <a:ea typeface="+mn-ea"/>
                <a:cs typeface="+mn-cs"/>
                <a:sym typeface="Helvetica"/>
              </a:rPr>
              <a:t>Eva Mohedano*, Amaia Salvador*, Kevin McGuinness, Ferran Marques, Noel E. O’Connor and Xavier Giró</a:t>
            </a:r>
            <a:endParaRPr sz="2500">
              <a:latin typeface="+mn-lt"/>
              <a:ea typeface="+mn-ea"/>
              <a:cs typeface="+mn-cs"/>
              <a:sym typeface="Helvetica"/>
            </a:endParaRPr>
          </a:p>
          <a:p>
            <a:pPr lvl="0" algn="ctr">
              <a:defRPr sz="1800"/>
            </a:pPr>
            <a:r>
              <a:rPr sz="2300">
                <a:solidFill>
                  <a:srgbClr val="A7A7A7"/>
                </a:solidFill>
                <a:latin typeface="+mn-lt"/>
                <a:ea typeface="+mn-ea"/>
                <a:cs typeface="+mn-cs"/>
                <a:sym typeface="Helvetica"/>
              </a:rPr>
              <a:t>Insight Centre for Data Analytics, Dublin City University </a:t>
            </a:r>
            <a:endParaRPr sz="2300">
              <a:solidFill>
                <a:srgbClr val="A7A7A7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lvl="0" algn="ctr">
              <a:defRPr sz="1800"/>
            </a:pPr>
            <a:r>
              <a:rPr sz="2300">
                <a:solidFill>
                  <a:srgbClr val="A7A7A7"/>
                </a:solidFill>
                <a:latin typeface="+mn-lt"/>
                <a:ea typeface="+mn-ea"/>
                <a:cs typeface="+mn-cs"/>
                <a:sym typeface="Helvetica"/>
              </a:rPr>
              <a:t>Universitat Politècnica de Catalunya</a:t>
            </a:r>
          </a:p>
        </p:txBody>
      </p:sp>
      <p:sp>
        <p:nvSpPr>
          <p:cNvPr id="23" name="Shape 23"/>
          <p:cNvSpPr/>
          <p:nvPr/>
        </p:nvSpPr>
        <p:spPr>
          <a:xfrm>
            <a:off x="5764722" y="4715807"/>
            <a:ext cx="335858" cy="1684069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15464195" y="4135785"/>
            <a:ext cx="49164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5A5A5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5A5A5A"/>
                </a:solidFill>
              </a:rPr>
              <a:t>Comparison with state-of-the-art</a:t>
            </a:r>
          </a:p>
        </p:txBody>
      </p:sp>
      <p:sp>
        <p:nvSpPr>
          <p:cNvPr id="25" name="Shape 25"/>
          <p:cNvSpPr/>
          <p:nvPr/>
        </p:nvSpPr>
        <p:spPr>
          <a:xfrm>
            <a:off x="15552123" y="8696639"/>
            <a:ext cx="42290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5A5A5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5A5A5A"/>
                </a:solidFill>
              </a:rPr>
              <a:t>Results on TRECVID subset</a:t>
            </a:r>
          </a:p>
        </p:txBody>
      </p:sp>
      <p:pic>
        <p:nvPicPr>
          <p:cNvPr id="26" name="image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95094" y="11888220"/>
            <a:ext cx="6970053" cy="360222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/>
          <p:nvPr/>
        </p:nvSpPr>
        <p:spPr>
          <a:xfrm>
            <a:off x="17381122" y="15620322"/>
            <a:ext cx="7494579" cy="125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800"/>
              <a:t>Conclusions</a:t>
            </a:r>
          </a:p>
        </p:txBody>
      </p:sp>
      <p:sp>
        <p:nvSpPr>
          <p:cNvPr id="28" name="Shape 28"/>
          <p:cNvSpPr/>
          <p:nvPr/>
        </p:nvSpPr>
        <p:spPr>
          <a:xfrm>
            <a:off x="15172915" y="16244107"/>
            <a:ext cx="7032640" cy="195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19" tIns="24319" rIns="24319" bIns="24319">
            <a:spAutoFit/>
          </a:bodyPr>
          <a:lstStyle/>
          <a:p>
            <a:pPr lvl="0" marL="245643" indent="-245643" algn="just">
              <a:buSzPct val="60000"/>
              <a:buBlip>
                <a:blip r:embed="rId5"/>
              </a:buBlip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High-dimensional sparse representation suitable for fast retrieval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 marL="245643" indent="-245643" algn="just">
              <a:buSzPct val="60000"/>
              <a:buBlip>
                <a:blip r:embed="rId5"/>
              </a:buBlip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Competitive results in two image retrieval benchmarks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 marL="245643" indent="-245643" algn="just">
              <a:buSzPct val="60000"/>
              <a:buBlip>
                <a:blip r:embed="rId5"/>
              </a:buBlip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Well suited and more robust for scenarios where only small number of features in the target images are relevant to the </a:t>
            </a:r>
            <a:r>
              <a:rPr sz="2100">
                <a:latin typeface="+mn-lt"/>
                <a:ea typeface="+mn-ea"/>
                <a:cs typeface="+mn-cs"/>
                <a:sym typeface="Helvetica"/>
              </a:rPr>
              <a:t>query.</a:t>
            </a:r>
          </a:p>
        </p:txBody>
      </p:sp>
      <p:sp>
        <p:nvSpPr>
          <p:cNvPr id="29" name="Shape 29"/>
          <p:cNvSpPr/>
          <p:nvPr/>
        </p:nvSpPr>
        <p:spPr>
          <a:xfrm>
            <a:off x="1505062" y="8894430"/>
            <a:ext cx="4377069" cy="932263"/>
          </a:xfrm>
          <a:prstGeom prst="rect">
            <a:avLst/>
          </a:prstGeom>
          <a:solidFill>
            <a:srgbClr val="942192">
              <a:alpha val="9000"/>
            </a:srgbClr>
          </a:solidFill>
          <a:ln w="25400">
            <a:solidFill>
              <a:srgbClr val="942192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2816848" y="3498100"/>
            <a:ext cx="7569594" cy="1458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800"/>
              <a:t>Motivation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1231399" y="13939958"/>
            <a:ext cx="7569594" cy="1458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800"/>
              <a:t>Bag of Words framework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298535" y="10848233"/>
            <a:ext cx="6686102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245643" indent="-245643" algn="just">
              <a:buSzPct val="60000"/>
              <a:buBlip>
                <a:blip r:embed="rId5"/>
              </a:buBlip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Sparse visual representation based on a</a:t>
            </a:r>
            <a:r>
              <a:rPr b="1" sz="2100">
                <a:latin typeface="+mn-lt"/>
                <a:ea typeface="+mn-ea"/>
                <a:cs typeface="+mn-cs"/>
                <a:sym typeface="Helvetica"/>
              </a:rPr>
              <a:t> Bags of Convolutional Features</a:t>
            </a:r>
            <a:r>
              <a:rPr sz="2100">
                <a:latin typeface="+mn-lt"/>
                <a:ea typeface="+mn-ea"/>
                <a:cs typeface="+mn-cs"/>
                <a:sym typeface="Helvetica"/>
              </a:rPr>
              <a:t>, which allows fast retrieval by means of an inverted index.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 marL="245643" indent="-245643" algn="just">
              <a:buSzPct val="60000"/>
              <a:buBlip>
                <a:blip r:embed="rId5"/>
              </a:buBlip>
              <a:defRPr sz="1800"/>
            </a:pPr>
            <a:r>
              <a:rPr b="1" sz="2100">
                <a:latin typeface="+mn-lt"/>
                <a:ea typeface="+mn-ea"/>
                <a:cs typeface="+mn-cs"/>
                <a:sym typeface="Helvetica"/>
              </a:rPr>
              <a:t>Assignment map</a:t>
            </a:r>
            <a:r>
              <a:rPr sz="2100">
                <a:latin typeface="+mn-lt"/>
                <a:ea typeface="+mn-ea"/>
                <a:cs typeface="+mn-cs"/>
                <a:sym typeface="Helvetica"/>
              </a:rPr>
              <a:t> as a new compact representation of the image, allowing fast composition of BoW descriptor for any region of the image.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 marL="245643" indent="-245643" algn="just">
              <a:buSzPct val="60000"/>
              <a:buBlip>
                <a:blip r:embed="rId5"/>
              </a:buBlip>
              <a:defRPr sz="1800"/>
            </a:pPr>
            <a:r>
              <a:rPr b="1" sz="2100">
                <a:latin typeface="+mn-lt"/>
                <a:ea typeface="+mn-ea"/>
                <a:cs typeface="+mn-cs"/>
                <a:sym typeface="Helvetica"/>
              </a:rPr>
              <a:t>Local analysis</a:t>
            </a:r>
            <a:r>
              <a:rPr sz="2100">
                <a:latin typeface="+mn-lt"/>
                <a:ea typeface="+mn-ea"/>
                <a:cs typeface="+mn-cs"/>
                <a:sym typeface="Helvetica"/>
              </a:rPr>
              <a:t> of multiple image regions for reranking followed by query expansion using the obtained </a:t>
            </a:r>
            <a:r>
              <a:rPr sz="2100">
                <a:latin typeface="+mn-lt"/>
                <a:ea typeface="+mn-ea"/>
                <a:cs typeface="+mn-cs"/>
                <a:sym typeface="Helvetica"/>
              </a:rPr>
              <a:t>object </a:t>
            </a:r>
            <a:r>
              <a:rPr sz="2100">
                <a:latin typeface="+mn-lt"/>
                <a:ea typeface="+mn-ea"/>
                <a:cs typeface="+mn-cs"/>
                <a:sym typeface="Helvetica"/>
              </a:rPr>
              <a:t>locations</a:t>
            </a:r>
            <a:r>
              <a:rPr sz="2100">
                <a:latin typeface="+mn-lt"/>
                <a:ea typeface="+mn-ea"/>
                <a:cs typeface="+mn-cs"/>
                <a:sym typeface="Helvetica"/>
              </a:rPr>
              <a:t>.</a:t>
            </a:r>
          </a:p>
        </p:txBody>
      </p:sp>
      <p:pic>
        <p:nvPicPr>
          <p:cNvPr id="33" name="image9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8579" y="4464322"/>
            <a:ext cx="6610250" cy="212472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4877970" y="4525522"/>
            <a:ext cx="680154" cy="1709038"/>
          </a:xfrm>
          <a:prstGeom prst="rect">
            <a:avLst/>
          </a:prstGeom>
          <a:ln w="25400">
            <a:solidFill>
              <a:srgbClr val="0433FF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" name="Shape 35"/>
          <p:cNvSpPr/>
          <p:nvPr/>
        </p:nvSpPr>
        <p:spPr>
          <a:xfrm>
            <a:off x="3082195" y="6462216"/>
            <a:ext cx="364475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500"/>
              <a:t>fc layers as global features representations</a:t>
            </a:r>
          </a:p>
        </p:txBody>
      </p:sp>
      <p:sp>
        <p:nvSpPr>
          <p:cNvPr id="36" name="Shape 36"/>
          <p:cNvSpPr/>
          <p:nvPr/>
        </p:nvSpPr>
        <p:spPr>
          <a:xfrm>
            <a:off x="2121635" y="6775459"/>
            <a:ext cx="463836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>
                <a:latin typeface="+mn-lt"/>
                <a:ea typeface="+mn-ea"/>
                <a:cs typeface="+mn-cs"/>
                <a:sym typeface="Helvetica"/>
              </a:rPr>
              <a:t>sum/max pooled conv features as global representations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400">
                <a:latin typeface="+mn-lt"/>
                <a:ea typeface="+mn-ea"/>
                <a:cs typeface="+mn-cs"/>
                <a:sym typeface="Helvetica"/>
              </a:rPr>
              <a:t>conv features encoded with VLAD as global representation</a:t>
            </a:r>
          </a:p>
        </p:txBody>
      </p:sp>
      <p:sp>
        <p:nvSpPr>
          <p:cNvPr id="37" name="Shape 37"/>
          <p:cNvSpPr/>
          <p:nvPr/>
        </p:nvSpPr>
        <p:spPr>
          <a:xfrm>
            <a:off x="540250" y="4076996"/>
            <a:ext cx="514727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535353"/>
                </a:solidFill>
              </a:rPr>
              <a:t>CNN Features for Instance Search</a:t>
            </a:r>
          </a:p>
        </p:txBody>
      </p:sp>
      <p:sp>
        <p:nvSpPr>
          <p:cNvPr id="38" name="Shape 38"/>
          <p:cNvSpPr/>
          <p:nvPr/>
        </p:nvSpPr>
        <p:spPr>
          <a:xfrm>
            <a:off x="2861505" y="6509525"/>
            <a:ext cx="190502" cy="190502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1891232" y="6914119"/>
            <a:ext cx="190502" cy="196514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591448" y="7401732"/>
            <a:ext cx="345158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2200">
                <a:latin typeface="+mn-lt"/>
                <a:ea typeface="+mn-ea"/>
                <a:cs typeface="+mn-cs"/>
                <a:sym typeface="Helvetica"/>
              </a:rPr>
              <a:t>Compact &amp; Dense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400">
                <a:latin typeface="+mn-lt"/>
                <a:ea typeface="+mn-ea"/>
                <a:cs typeface="+mn-cs"/>
                <a:sym typeface="Helvetica"/>
              </a:rPr>
              <a:t>(e.g. sum/max pooling conv feats, FC feats)</a:t>
            </a:r>
          </a:p>
        </p:txBody>
      </p:sp>
      <p:sp>
        <p:nvSpPr>
          <p:cNvPr id="41" name="Shape 41"/>
          <p:cNvSpPr/>
          <p:nvPr/>
        </p:nvSpPr>
        <p:spPr>
          <a:xfrm>
            <a:off x="594063" y="8143554"/>
            <a:ext cx="43381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200">
                <a:latin typeface="+mn-lt"/>
                <a:ea typeface="+mn-ea"/>
                <a:cs typeface="+mn-cs"/>
                <a:sym typeface="Helvetica"/>
              </a:rPr>
              <a:t>High-dimensional &amp; Dense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400">
                <a:latin typeface="+mn-lt"/>
                <a:ea typeface="+mn-ea"/>
                <a:cs typeface="+mn-cs"/>
                <a:sym typeface="Helvetica"/>
              </a:rPr>
              <a:t>(e.g. VLAD encoding)</a:t>
            </a:r>
          </a:p>
        </p:txBody>
      </p:sp>
      <p:sp>
        <p:nvSpPr>
          <p:cNvPr id="42" name="Shape 42"/>
          <p:cNvSpPr/>
          <p:nvPr/>
        </p:nvSpPr>
        <p:spPr>
          <a:xfrm>
            <a:off x="5050070" y="7547751"/>
            <a:ext cx="125513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solidFill>
                  <a:srgbClr val="D07C7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D07C7A"/>
                </a:solidFill>
              </a:rPr>
              <a:t>Capacity?</a:t>
            </a:r>
          </a:p>
        </p:txBody>
      </p:sp>
      <p:sp>
        <p:nvSpPr>
          <p:cNvPr id="43" name="Shape 43"/>
          <p:cNvSpPr/>
          <p:nvPr/>
        </p:nvSpPr>
        <p:spPr>
          <a:xfrm>
            <a:off x="4964669" y="8140979"/>
            <a:ext cx="142593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solidFill>
                  <a:srgbClr val="D07C7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D07C7A"/>
                </a:solidFill>
              </a:rPr>
              <a:t>Scalability?</a:t>
            </a:r>
          </a:p>
        </p:txBody>
      </p:sp>
      <p:sp>
        <p:nvSpPr>
          <p:cNvPr id="44" name="Shape 44"/>
          <p:cNvSpPr/>
          <p:nvPr/>
        </p:nvSpPr>
        <p:spPr>
          <a:xfrm>
            <a:off x="2247136" y="9296624"/>
            <a:ext cx="310717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700"/>
              <a:t>Bag of Visual Words</a:t>
            </a:r>
          </a:p>
        </p:txBody>
      </p:sp>
      <p:sp>
        <p:nvSpPr>
          <p:cNvPr id="45" name="Shape 45"/>
          <p:cNvSpPr/>
          <p:nvPr/>
        </p:nvSpPr>
        <p:spPr>
          <a:xfrm>
            <a:off x="1757571" y="8894443"/>
            <a:ext cx="433814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0093F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0093F0"/>
                </a:solidFill>
              </a:rPr>
              <a:t>High-dimensional &amp; Sparse</a:t>
            </a:r>
          </a:p>
        </p:txBody>
      </p:sp>
      <p:sp>
        <p:nvSpPr>
          <p:cNvPr id="46" name="Shape 46"/>
          <p:cNvSpPr/>
          <p:nvPr/>
        </p:nvSpPr>
        <p:spPr>
          <a:xfrm>
            <a:off x="4179542" y="8144187"/>
            <a:ext cx="690474" cy="431510"/>
          </a:xfrm>
          <a:prstGeom prst="rightArrow">
            <a:avLst>
              <a:gd name="adj1" fmla="val 32000"/>
              <a:gd name="adj2" fmla="val 92312"/>
            </a:avLst>
          </a:prstGeom>
          <a:solidFill>
            <a:srgbClr val="942192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7" name="Shape 47"/>
          <p:cNvSpPr/>
          <p:nvPr/>
        </p:nvSpPr>
        <p:spPr>
          <a:xfrm>
            <a:off x="4192515" y="7555794"/>
            <a:ext cx="690474" cy="431510"/>
          </a:xfrm>
          <a:prstGeom prst="rightArrow">
            <a:avLst>
              <a:gd name="adj1" fmla="val 32000"/>
              <a:gd name="adj2" fmla="val 92312"/>
            </a:avLst>
          </a:prstGeom>
          <a:solidFill>
            <a:srgbClr val="942192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8" name="Shape 48"/>
          <p:cNvSpPr/>
          <p:nvPr/>
        </p:nvSpPr>
        <p:spPr>
          <a:xfrm>
            <a:off x="9512637" y="3525899"/>
            <a:ext cx="3697035" cy="1458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800"/>
              <a:t>Instance Retrieval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9" name="image1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2444" y="5034634"/>
            <a:ext cx="1325730" cy="114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11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33450" y="4970500"/>
            <a:ext cx="1599319" cy="1179499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13377160" y="6167513"/>
            <a:ext cx="271103" cy="247638"/>
          </a:xfrm>
          <a:prstGeom prst="rightArrow">
            <a:avLst>
              <a:gd name="adj1" fmla="val 32000"/>
              <a:gd name="adj2" fmla="val 53260"/>
            </a:avLst>
          </a:prstGeom>
          <a:solidFill>
            <a:srgbClr val="942192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52" name="image12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575190" y="5204173"/>
            <a:ext cx="1399215" cy="759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1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02625" y="6603348"/>
            <a:ext cx="1325729" cy="114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11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29930" y="6584398"/>
            <a:ext cx="1599319" cy="117949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7876457" y="6857727"/>
            <a:ext cx="960409" cy="632840"/>
          </a:xfrm>
          <a:prstGeom prst="rect">
            <a:avLst/>
          </a:prstGeom>
          <a:ln w="63500">
            <a:solidFill>
              <a:srgbClr val="00F900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9349385" y="6857727"/>
            <a:ext cx="960410" cy="632840"/>
          </a:xfrm>
          <a:prstGeom prst="rect">
            <a:avLst/>
          </a:prstGeom>
          <a:ln w="63500">
            <a:solidFill>
              <a:srgbClr val="00F900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7572339" y="4731611"/>
            <a:ext cx="231140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Global Search (G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S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)</a:t>
            </a:r>
          </a:p>
        </p:txBody>
      </p:sp>
      <p:sp>
        <p:nvSpPr>
          <p:cNvPr id="58" name="Shape 58"/>
          <p:cNvSpPr/>
          <p:nvPr/>
        </p:nvSpPr>
        <p:spPr>
          <a:xfrm>
            <a:off x="7549202" y="6295804"/>
            <a:ext cx="236164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/>
            <a:r>
              <a:t>Local Search (LS)</a:t>
            </a:r>
          </a:p>
        </p:txBody>
      </p:sp>
      <p:sp>
        <p:nvSpPr>
          <p:cNvPr id="59" name="Shape 59"/>
          <p:cNvSpPr/>
          <p:nvPr/>
        </p:nvSpPr>
        <p:spPr>
          <a:xfrm>
            <a:off x="7364200" y="4104768"/>
            <a:ext cx="332970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535353"/>
                </a:solidFill>
              </a:rPr>
              <a:t>Query Representation</a:t>
            </a:r>
          </a:p>
        </p:txBody>
      </p:sp>
      <p:sp>
        <p:nvSpPr>
          <p:cNvPr id="60" name="Shape 60"/>
          <p:cNvSpPr/>
          <p:nvPr/>
        </p:nvSpPr>
        <p:spPr>
          <a:xfrm>
            <a:off x="7314772" y="8247783"/>
            <a:ext cx="269455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5A5A5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5A5A5A"/>
                </a:solidFill>
              </a:rPr>
              <a:t>Spatial Reranking</a:t>
            </a:r>
          </a:p>
        </p:txBody>
      </p:sp>
      <p:pic>
        <p:nvPicPr>
          <p:cNvPr id="61" name="image13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00353" y="8960442"/>
            <a:ext cx="1003698" cy="1289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14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195646" y="9017709"/>
            <a:ext cx="1828802" cy="1213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15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044757" y="9017709"/>
            <a:ext cx="1850077" cy="1213583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2302999" y="6178160"/>
            <a:ext cx="8883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>
              <a:defRPr sz="1800"/>
            </a:pPr>
            <a:r>
              <a:rPr sz="1700">
                <a:latin typeface="+mn-lt"/>
                <a:ea typeface="+mn-ea"/>
                <a:cs typeface="+mn-cs"/>
                <a:sym typeface="Helvetica"/>
              </a:rPr>
              <a:t>Cosine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 algn="ctr">
              <a:defRPr sz="1800"/>
            </a:pPr>
            <a:r>
              <a:rPr sz="1700">
                <a:latin typeface="+mn-lt"/>
                <a:ea typeface="+mn-ea"/>
                <a:cs typeface="+mn-cs"/>
                <a:sym typeface="Helvetica"/>
              </a:rPr>
              <a:t>Similarity</a:t>
            </a:r>
          </a:p>
        </p:txBody>
      </p:sp>
      <p:sp>
        <p:nvSpPr>
          <p:cNvPr id="65" name="Shape 65"/>
          <p:cNvSpPr/>
          <p:nvPr/>
        </p:nvSpPr>
        <p:spPr>
          <a:xfrm>
            <a:off x="12189807" y="6950391"/>
            <a:ext cx="1117556" cy="405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16796"/>
                </a:moveTo>
                <a:cubicBezTo>
                  <a:pt x="20639" y="12954"/>
                  <a:pt x="20639" y="6724"/>
                  <a:pt x="16796" y="2882"/>
                </a:cubicBezTo>
                <a:cubicBezTo>
                  <a:pt x="12954" y="-961"/>
                  <a:pt x="6724" y="-961"/>
                  <a:pt x="2882" y="2882"/>
                </a:cubicBezTo>
                <a:cubicBezTo>
                  <a:pt x="-961" y="6724"/>
                  <a:pt x="-961" y="12954"/>
                  <a:pt x="2882" y="16796"/>
                </a:cubicBezTo>
                <a:cubicBezTo>
                  <a:pt x="6724" y="20639"/>
                  <a:pt x="12954" y="20639"/>
                  <a:pt x="16796" y="16796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</p:spPr>
        <p:txBody>
          <a:bodyPr lIns="24319" tIns="24319" rIns="24319" bIns="24319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6" name="Shape 66"/>
          <p:cNvSpPr/>
          <p:nvPr/>
        </p:nvSpPr>
        <p:spPr>
          <a:xfrm>
            <a:off x="12191180" y="5490490"/>
            <a:ext cx="1117558" cy="405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8" fill="norm" stroke="1" extrusionOk="0">
                <a:moveTo>
                  <a:pt x="16796" y="16796"/>
                </a:moveTo>
                <a:cubicBezTo>
                  <a:pt x="20639" y="12954"/>
                  <a:pt x="20639" y="6724"/>
                  <a:pt x="16796" y="2882"/>
                </a:cubicBezTo>
                <a:cubicBezTo>
                  <a:pt x="12954" y="-961"/>
                  <a:pt x="6724" y="-961"/>
                  <a:pt x="2882" y="2882"/>
                </a:cubicBezTo>
                <a:cubicBezTo>
                  <a:pt x="-961" y="6724"/>
                  <a:pt x="-961" y="12954"/>
                  <a:pt x="2882" y="16796"/>
                </a:cubicBezTo>
                <a:cubicBezTo>
                  <a:pt x="6724" y="20639"/>
                  <a:pt x="12954" y="20639"/>
                  <a:pt x="16796" y="16796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</p:spPr>
        <p:txBody>
          <a:bodyPr lIns="24319" tIns="24319" rIns="24319" bIns="24319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" name="Shape 67"/>
          <p:cNvSpPr/>
          <p:nvPr/>
        </p:nvSpPr>
        <p:spPr>
          <a:xfrm flipV="1">
            <a:off x="12191168" y="5695827"/>
            <a:ext cx="2" cy="1445108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8" name="Shape 68"/>
          <p:cNvSpPr/>
          <p:nvPr/>
        </p:nvSpPr>
        <p:spPr>
          <a:xfrm flipV="1">
            <a:off x="13303147" y="5695827"/>
            <a:ext cx="2" cy="1445108"/>
          </a:xfrm>
          <a:prstGeom prst="line">
            <a:avLst/>
          </a:prstGeom>
          <a:ln w="25400">
            <a:solidFill>
              <a:srgbClr val="4F81BD"/>
            </a:solidFill>
          </a:ln>
        </p:spPr>
        <p:txBody>
          <a:bodyPr lIns="45718" tIns="45718" rIns="45718" bIns="45718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12431996" y="5209299"/>
            <a:ext cx="581684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300"/>
              <a:t>Dataset</a:t>
            </a:r>
          </a:p>
        </p:txBody>
      </p:sp>
      <p:sp>
        <p:nvSpPr>
          <p:cNvPr id="70" name="Shape 70"/>
          <p:cNvSpPr/>
          <p:nvPr/>
        </p:nvSpPr>
        <p:spPr>
          <a:xfrm>
            <a:off x="7570041" y="9075077"/>
            <a:ext cx="892086" cy="1263752"/>
          </a:xfrm>
          <a:prstGeom prst="rect">
            <a:avLst/>
          </a:prstGeom>
          <a:solidFill>
            <a:srgbClr val="FFFFFF"/>
          </a:solidFill>
          <a:ln w="25400">
            <a:solidFill>
              <a:srgbClr val="5A5A5A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7663308" y="9206128"/>
            <a:ext cx="705554" cy="3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7661343" y="9333445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3" name="Shape 73"/>
          <p:cNvSpPr/>
          <p:nvPr/>
        </p:nvSpPr>
        <p:spPr>
          <a:xfrm>
            <a:off x="7661343" y="9460225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7663308" y="9714301"/>
            <a:ext cx="705554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7663308" y="9837177"/>
            <a:ext cx="705554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6" name="Shape 76"/>
          <p:cNvSpPr/>
          <p:nvPr/>
        </p:nvSpPr>
        <p:spPr>
          <a:xfrm>
            <a:off x="7663308" y="9964728"/>
            <a:ext cx="705554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7" name="Shape 77"/>
          <p:cNvSpPr/>
          <p:nvPr/>
        </p:nvSpPr>
        <p:spPr>
          <a:xfrm>
            <a:off x="7661343" y="10091453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8" name="Shape 78"/>
          <p:cNvSpPr/>
          <p:nvPr/>
        </p:nvSpPr>
        <p:spPr>
          <a:xfrm>
            <a:off x="7663308" y="10341461"/>
            <a:ext cx="705554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9" name="Shape 79"/>
          <p:cNvSpPr/>
          <p:nvPr/>
        </p:nvSpPr>
        <p:spPr>
          <a:xfrm>
            <a:off x="7921718" y="9843527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.</a:t>
            </a:r>
          </a:p>
        </p:txBody>
      </p:sp>
      <p:sp>
        <p:nvSpPr>
          <p:cNvPr id="80" name="Shape 80"/>
          <p:cNvSpPr/>
          <p:nvPr/>
        </p:nvSpPr>
        <p:spPr>
          <a:xfrm>
            <a:off x="7921718" y="9971979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.</a:t>
            </a:r>
          </a:p>
        </p:txBody>
      </p:sp>
      <p:sp>
        <p:nvSpPr>
          <p:cNvPr id="81" name="Shape 81"/>
          <p:cNvSpPr/>
          <p:nvPr/>
        </p:nvSpPr>
        <p:spPr>
          <a:xfrm>
            <a:off x="7921718" y="9910113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.</a:t>
            </a:r>
          </a:p>
        </p:txBody>
      </p:sp>
      <p:sp>
        <p:nvSpPr>
          <p:cNvPr id="82" name="Shape 82"/>
          <p:cNvSpPr/>
          <p:nvPr/>
        </p:nvSpPr>
        <p:spPr>
          <a:xfrm>
            <a:off x="7661343" y="8793853"/>
            <a:ext cx="645772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300"/>
              <a:t>Rank list</a:t>
            </a:r>
          </a:p>
        </p:txBody>
      </p:sp>
      <p:sp>
        <p:nvSpPr>
          <p:cNvPr id="83" name="Shape 83"/>
          <p:cNvSpPr/>
          <p:nvPr/>
        </p:nvSpPr>
        <p:spPr>
          <a:xfrm>
            <a:off x="7339189" y="9107243"/>
            <a:ext cx="1290680" cy="711435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4" name="Shape 84"/>
          <p:cNvSpPr/>
          <p:nvPr/>
        </p:nvSpPr>
        <p:spPr>
          <a:xfrm>
            <a:off x="8620855" y="9083688"/>
            <a:ext cx="113347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defRPr sz="1800"/>
            </a:pPr>
            <a:r>
              <a:rPr sz="2000">
                <a:latin typeface="+mn-lt"/>
                <a:ea typeface="+mn-ea"/>
                <a:cs typeface="+mn-cs"/>
                <a:sym typeface="Helvetica"/>
              </a:rPr>
              <a:t>Analyse top N results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 algn="ctr">
              <a:defRPr sz="1800"/>
            </a:pPr>
            <a:r>
              <a:rPr sz="2000">
                <a:latin typeface="+mn-lt"/>
                <a:ea typeface="+mn-ea"/>
                <a:cs typeface="+mn-cs"/>
                <a:sym typeface="Helvetica"/>
              </a:rPr>
              <a:t>N=100</a:t>
            </a:r>
          </a:p>
        </p:txBody>
      </p:sp>
      <p:sp>
        <p:nvSpPr>
          <p:cNvPr id="85" name="Shape 85"/>
          <p:cNvSpPr/>
          <p:nvPr/>
        </p:nvSpPr>
        <p:spPr>
          <a:xfrm>
            <a:off x="9766466" y="8620435"/>
            <a:ext cx="133407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/>
            <a:r>
              <a:t>Query Image</a:t>
            </a:r>
          </a:p>
        </p:txBody>
      </p:sp>
      <p:sp>
        <p:nvSpPr>
          <p:cNvPr id="86" name="Shape 86"/>
          <p:cNvSpPr/>
          <p:nvPr/>
        </p:nvSpPr>
        <p:spPr>
          <a:xfrm>
            <a:off x="12002303" y="8633214"/>
            <a:ext cx="21982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/>
            <a:r>
              <a:t>Target Image in top N</a:t>
            </a:r>
          </a:p>
        </p:txBody>
      </p:sp>
      <p:pic>
        <p:nvPicPr>
          <p:cNvPr id="87" name="image16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808234" y="10363075"/>
            <a:ext cx="4078821" cy="48044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9456618" y="10463290"/>
            <a:ext cx="13112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600"/>
              <a:t>Windows with:</a:t>
            </a:r>
          </a:p>
        </p:txBody>
      </p:sp>
      <p:pic>
        <p:nvPicPr>
          <p:cNvPr id="89" name="image12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09967" y="6799002"/>
            <a:ext cx="1399216" cy="75984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7338015" y="11058925"/>
            <a:ext cx="26240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5A5A5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5A5A5A"/>
                </a:solidFill>
              </a:rPr>
              <a:t>Query Expansion</a:t>
            </a:r>
          </a:p>
        </p:txBody>
      </p:sp>
      <p:sp>
        <p:nvSpPr>
          <p:cNvPr id="91" name="Shape 91"/>
          <p:cNvSpPr/>
          <p:nvPr/>
        </p:nvSpPr>
        <p:spPr>
          <a:xfrm>
            <a:off x="13893734" y="5749066"/>
            <a:ext cx="892086" cy="1270002"/>
          </a:xfrm>
          <a:prstGeom prst="rect">
            <a:avLst/>
          </a:prstGeom>
          <a:solidFill>
            <a:srgbClr val="FFFFFF"/>
          </a:solidFill>
          <a:ln w="25400">
            <a:solidFill>
              <a:srgbClr val="5A5A5A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13987002" y="5886368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3" name="Shape 93"/>
          <p:cNvSpPr/>
          <p:nvPr/>
        </p:nvSpPr>
        <p:spPr>
          <a:xfrm>
            <a:off x="13985037" y="6013684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13985037" y="6140464"/>
            <a:ext cx="705555" cy="3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13987002" y="6267540"/>
            <a:ext cx="705555" cy="3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13987002" y="6390416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13987002" y="6517967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8" name="Shape 98"/>
          <p:cNvSpPr/>
          <p:nvPr/>
        </p:nvSpPr>
        <p:spPr>
          <a:xfrm>
            <a:off x="13985037" y="6644693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13987002" y="6894700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14245412" y="6396766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.</a:t>
            </a:r>
          </a:p>
        </p:txBody>
      </p:sp>
      <p:sp>
        <p:nvSpPr>
          <p:cNvPr id="101" name="Shape 101"/>
          <p:cNvSpPr/>
          <p:nvPr/>
        </p:nvSpPr>
        <p:spPr>
          <a:xfrm>
            <a:off x="14245412" y="6525220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.</a:t>
            </a:r>
          </a:p>
        </p:txBody>
      </p:sp>
      <p:sp>
        <p:nvSpPr>
          <p:cNvPr id="102" name="Shape 102"/>
          <p:cNvSpPr/>
          <p:nvPr/>
        </p:nvSpPr>
        <p:spPr>
          <a:xfrm>
            <a:off x="14245412" y="6463353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.</a:t>
            </a:r>
          </a:p>
        </p:txBody>
      </p:sp>
      <p:sp>
        <p:nvSpPr>
          <p:cNvPr id="103" name="Shape 103"/>
          <p:cNvSpPr/>
          <p:nvPr/>
        </p:nvSpPr>
        <p:spPr>
          <a:xfrm>
            <a:off x="13985037" y="5474091"/>
            <a:ext cx="645773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300"/>
              <a:t>Rank list</a:t>
            </a:r>
          </a:p>
        </p:txBody>
      </p:sp>
      <p:sp>
        <p:nvSpPr>
          <p:cNvPr id="104" name="Shape 104"/>
          <p:cNvSpPr/>
          <p:nvPr/>
        </p:nvSpPr>
        <p:spPr>
          <a:xfrm>
            <a:off x="8002751" y="11901161"/>
            <a:ext cx="892086" cy="1270002"/>
          </a:xfrm>
          <a:prstGeom prst="rect">
            <a:avLst/>
          </a:prstGeom>
          <a:solidFill>
            <a:srgbClr val="FFFFFF"/>
          </a:solidFill>
          <a:ln w="25400">
            <a:solidFill>
              <a:srgbClr val="5A5A5A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8096019" y="12038463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8094054" y="12165779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8094054" y="12292559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8" name="Shape 108"/>
          <p:cNvSpPr/>
          <p:nvPr/>
        </p:nvSpPr>
        <p:spPr>
          <a:xfrm>
            <a:off x="8096019" y="12419635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8096019" y="12542511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0" name="Shape 110"/>
          <p:cNvSpPr/>
          <p:nvPr/>
        </p:nvSpPr>
        <p:spPr>
          <a:xfrm>
            <a:off x="8096019" y="12670062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1" name="Shape 111"/>
          <p:cNvSpPr/>
          <p:nvPr/>
        </p:nvSpPr>
        <p:spPr>
          <a:xfrm>
            <a:off x="8094054" y="12796787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8096019" y="13046793"/>
            <a:ext cx="705555" cy="2"/>
          </a:xfrm>
          <a:prstGeom prst="line">
            <a:avLst/>
          </a:prstGeom>
          <a:ln w="12700"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8354430" y="12548861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.</a:t>
            </a:r>
          </a:p>
        </p:txBody>
      </p:sp>
      <p:sp>
        <p:nvSpPr>
          <p:cNvPr id="114" name="Shape 114"/>
          <p:cNvSpPr/>
          <p:nvPr/>
        </p:nvSpPr>
        <p:spPr>
          <a:xfrm>
            <a:off x="8354430" y="12677313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.</a:t>
            </a:r>
          </a:p>
        </p:txBody>
      </p:sp>
      <p:sp>
        <p:nvSpPr>
          <p:cNvPr id="115" name="Shape 115"/>
          <p:cNvSpPr/>
          <p:nvPr/>
        </p:nvSpPr>
        <p:spPr>
          <a:xfrm>
            <a:off x="8354430" y="12615447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300"/>
              <a:t>.</a:t>
            </a:r>
          </a:p>
        </p:txBody>
      </p:sp>
      <p:sp>
        <p:nvSpPr>
          <p:cNvPr id="116" name="Shape 116"/>
          <p:cNvSpPr/>
          <p:nvPr/>
        </p:nvSpPr>
        <p:spPr>
          <a:xfrm>
            <a:off x="8094054" y="11626188"/>
            <a:ext cx="645773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300"/>
              <a:t>Rank list</a:t>
            </a:r>
          </a:p>
        </p:txBody>
      </p:sp>
      <p:sp>
        <p:nvSpPr>
          <p:cNvPr id="117" name="Shape 117"/>
          <p:cNvSpPr/>
          <p:nvPr/>
        </p:nvSpPr>
        <p:spPr>
          <a:xfrm>
            <a:off x="7796910" y="11939575"/>
            <a:ext cx="1278370" cy="250016"/>
          </a:xfrm>
          <a:prstGeom prst="rect">
            <a:avLst/>
          </a:prstGeom>
          <a:ln w="25400">
            <a:solidFill>
              <a:srgbClr val="FF40FF"/>
            </a:solidFill>
          </a:ln>
        </p:spPr>
        <p:txBody>
          <a:bodyPr lIns="0" tIns="0" rIns="0" bIns="0"/>
          <a:lstStyle/>
          <a:p>
            <a:pPr lvl="0"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8" name="Shape 118"/>
          <p:cNvSpPr/>
          <p:nvPr/>
        </p:nvSpPr>
        <p:spPr>
          <a:xfrm>
            <a:off x="10381312" y="13639733"/>
            <a:ext cx="2103715" cy="125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800"/>
              <a:t>Datasets</a:t>
            </a:r>
          </a:p>
        </p:txBody>
      </p:sp>
      <p:sp>
        <p:nvSpPr>
          <p:cNvPr id="119" name="Shape 119"/>
          <p:cNvSpPr/>
          <p:nvPr/>
        </p:nvSpPr>
        <p:spPr>
          <a:xfrm>
            <a:off x="12810583" y="9797654"/>
            <a:ext cx="473333" cy="2"/>
          </a:xfrm>
          <a:prstGeom prst="line">
            <a:avLst/>
          </a:prstGeom>
          <a:ln w="25400">
            <a:solidFill>
              <a:srgbClr val="942192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20" name="image17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358606" y="14859979"/>
            <a:ext cx="5735956" cy="273227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9069637" y="17911881"/>
            <a:ext cx="482003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TRECVID Instance Search Subset 2013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 algn="ctr">
              <a:defRPr sz="18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(subset of 23k frames)</a:t>
            </a:r>
          </a:p>
        </p:txBody>
      </p:sp>
      <p:sp>
        <p:nvSpPr>
          <p:cNvPr id="122" name="Shape 122"/>
          <p:cNvSpPr/>
          <p:nvPr/>
        </p:nvSpPr>
        <p:spPr>
          <a:xfrm>
            <a:off x="8486592" y="17617186"/>
            <a:ext cx="5492268" cy="1"/>
          </a:xfrm>
          <a:prstGeom prst="line">
            <a:avLst/>
          </a:prstGeom>
          <a:ln w="25400">
            <a:solidFill>
              <a:srgbClr val="4F8142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3" name="Shape 123"/>
          <p:cNvSpPr/>
          <p:nvPr/>
        </p:nvSpPr>
        <p:spPr>
          <a:xfrm>
            <a:off x="8834504" y="14266144"/>
            <a:ext cx="213249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100"/>
              <a:t>Paris Buildings 6k</a:t>
            </a:r>
          </a:p>
        </p:txBody>
      </p:sp>
      <p:sp>
        <p:nvSpPr>
          <p:cNvPr id="124" name="Shape 124"/>
          <p:cNvSpPr/>
          <p:nvPr/>
        </p:nvSpPr>
        <p:spPr>
          <a:xfrm>
            <a:off x="11552081" y="14245959"/>
            <a:ext cx="232523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2100"/>
              <a:t>Oxford Buildings 5k</a:t>
            </a:r>
          </a:p>
        </p:txBody>
      </p:sp>
      <p:sp>
        <p:nvSpPr>
          <p:cNvPr id="125" name="Shape 125"/>
          <p:cNvSpPr/>
          <p:nvPr/>
        </p:nvSpPr>
        <p:spPr>
          <a:xfrm>
            <a:off x="8463502" y="14814268"/>
            <a:ext cx="2730501" cy="3"/>
          </a:xfrm>
          <a:prstGeom prst="line">
            <a:avLst/>
          </a:prstGeom>
          <a:ln w="25400">
            <a:solidFill>
              <a:srgbClr val="C0504D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9803352" y="14599835"/>
            <a:ext cx="2" cy="220882"/>
          </a:xfrm>
          <a:prstGeom prst="line">
            <a:avLst/>
          </a:prstGeom>
          <a:ln w="25400">
            <a:solidFill>
              <a:srgbClr val="C0504D"/>
            </a:solidFill>
            <a:prstDash val="sysDot"/>
            <a:miter lim="400000"/>
            <a:head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1168235" y="14809744"/>
            <a:ext cx="2" cy="103879"/>
          </a:xfrm>
          <a:prstGeom prst="line">
            <a:avLst/>
          </a:prstGeom>
          <a:ln w="25400">
            <a:solidFill>
              <a:srgbClr val="C0504D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11271987" y="14799632"/>
            <a:ext cx="2727825" cy="2"/>
          </a:xfrm>
          <a:prstGeom prst="line">
            <a:avLst/>
          </a:prstGeom>
          <a:ln w="25400">
            <a:solidFill>
              <a:srgbClr val="4F81BD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11282378" y="14794510"/>
            <a:ext cx="2" cy="103878"/>
          </a:xfrm>
          <a:prstGeom prst="line">
            <a:avLst/>
          </a:prstGeom>
          <a:ln w="25400">
            <a:solidFill>
              <a:srgbClr val="4F81BD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12649939" y="14573758"/>
            <a:ext cx="2" cy="232322"/>
          </a:xfrm>
          <a:prstGeom prst="line">
            <a:avLst/>
          </a:prstGeom>
          <a:ln w="25400">
            <a:solidFill>
              <a:srgbClr val="4F81BD"/>
            </a:solidFill>
            <a:prstDash val="sysDot"/>
            <a:miter lim="400000"/>
            <a:head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11345722" y="17604330"/>
            <a:ext cx="2" cy="236196"/>
          </a:xfrm>
          <a:prstGeom prst="line">
            <a:avLst/>
          </a:prstGeom>
          <a:ln w="25400">
            <a:solidFill>
              <a:srgbClr val="4F8142"/>
            </a:solidFill>
            <a:prstDash val="sysDot"/>
            <a:miter lim="400000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2286571" y="10194494"/>
            <a:ext cx="7569595" cy="1458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800"/>
              <a:t>Contributions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5814367" y="4539495"/>
            <a:ext cx="680154" cy="170903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4" name="Shape 134"/>
          <p:cNvSpPr/>
          <p:nvPr/>
        </p:nvSpPr>
        <p:spPr>
          <a:xfrm>
            <a:off x="9402605" y="11601855"/>
            <a:ext cx="5365668" cy="1747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535353"/>
            </a:solidFill>
          </a:ln>
        </p:spPr>
        <p:txBody>
          <a:bodyPr lIns="0" tIns="0" rIns="0" bIns="0"/>
          <a:lstStyle/>
          <a:p>
            <a:pPr lvl="0"/>
          </a:p>
        </p:txBody>
      </p:sp>
      <p:pic>
        <p:nvPicPr>
          <p:cNvPr id="135" name="1269.jpg"/>
          <p:cNvPicPr/>
          <p:nvPr/>
        </p:nvPicPr>
        <p:blipFill>
          <a:blip r:embed="rId15">
            <a:extLst/>
          </a:blip>
          <a:srcRect l="24001" t="8443" r="24001" b="8443"/>
          <a:stretch>
            <a:fillRect/>
          </a:stretch>
        </p:blipFill>
        <p:spPr>
          <a:xfrm>
            <a:off x="11495438" y="12181346"/>
            <a:ext cx="574000" cy="572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torreeiffel.jp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2243468" y="12087772"/>
            <a:ext cx="281972" cy="759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torre.jp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699296" y="12089825"/>
            <a:ext cx="506561" cy="759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g_0304.jp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3367641" y="12142772"/>
            <a:ext cx="433279" cy="649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Tour_Eiffel_Wikimedia_Commons.jp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3962234" y="12159861"/>
            <a:ext cx="303192" cy="560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 Shot 2016-06-06 at 12.20.24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0237130" y="11996428"/>
            <a:ext cx="682191" cy="90075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10058806" y="12871749"/>
            <a:ext cx="1077064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300"/>
              <a:t>Original Query</a:t>
            </a:r>
          </a:p>
        </p:txBody>
      </p:sp>
      <p:sp>
        <p:nvSpPr>
          <p:cNvPr id="142" name="Shape 142"/>
          <p:cNvSpPr/>
          <p:nvPr/>
        </p:nvSpPr>
        <p:spPr>
          <a:xfrm>
            <a:off x="12085947" y="12893833"/>
            <a:ext cx="114574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500">
                <a:solidFill>
                  <a:srgbClr val="FF40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40FF"/>
                </a:solidFill>
              </a:rPr>
              <a:t>Top 5 images</a:t>
            </a:r>
          </a:p>
        </p:txBody>
      </p:sp>
      <p:sp>
        <p:nvSpPr>
          <p:cNvPr id="143" name="Shape 143"/>
          <p:cNvSpPr/>
          <p:nvPr/>
        </p:nvSpPr>
        <p:spPr>
          <a:xfrm>
            <a:off x="11520072" y="11587068"/>
            <a:ext cx="12069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/>
            </a:pPr>
            <a:r>
              <a:rPr b="1"/>
              <a:t>New Query</a:t>
            </a:r>
          </a:p>
        </p:txBody>
      </p:sp>
      <p:sp>
        <p:nvSpPr>
          <p:cNvPr id="144" name="Shape 144"/>
          <p:cNvSpPr/>
          <p:nvPr/>
        </p:nvSpPr>
        <p:spPr>
          <a:xfrm>
            <a:off x="8474194" y="14808040"/>
            <a:ext cx="2" cy="103879"/>
          </a:xfrm>
          <a:prstGeom prst="line">
            <a:avLst/>
          </a:prstGeom>
          <a:ln w="25400">
            <a:solidFill>
              <a:srgbClr val="C0504D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13979641" y="14791536"/>
            <a:ext cx="2" cy="103878"/>
          </a:xfrm>
          <a:prstGeom prst="line">
            <a:avLst/>
          </a:prstGeom>
          <a:ln w="25400">
            <a:solidFill>
              <a:srgbClr val="4F81BD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8490836" y="17499089"/>
            <a:ext cx="1" cy="101347"/>
          </a:xfrm>
          <a:prstGeom prst="line">
            <a:avLst/>
          </a:prstGeom>
          <a:ln w="25400">
            <a:solidFill>
              <a:srgbClr val="4F8142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13978860" y="17523029"/>
            <a:ext cx="1" cy="101347"/>
          </a:xfrm>
          <a:prstGeom prst="line">
            <a:avLst/>
          </a:prstGeom>
          <a:ln w="25400">
            <a:solidFill>
              <a:srgbClr val="4F8142"/>
            </a:solidFill>
            <a:prstDash val="sysDot"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48" name="image18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995659" y="14606851"/>
            <a:ext cx="573883" cy="1477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1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2957" y="14655720"/>
            <a:ext cx="1405978" cy="1210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11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44538" y="16942348"/>
            <a:ext cx="1448639" cy="1068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19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142676" y="14655720"/>
            <a:ext cx="1569242" cy="125884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738761" y="15953010"/>
            <a:ext cx="9276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Image</a:t>
            </a:r>
            <a:endParaRPr sz="2500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(336x256)</a:t>
            </a:r>
          </a:p>
        </p:txBody>
      </p:sp>
      <p:sp>
        <p:nvSpPr>
          <p:cNvPr id="153" name="Shape 153"/>
          <p:cNvSpPr/>
          <p:nvPr/>
        </p:nvSpPr>
        <p:spPr>
          <a:xfrm>
            <a:off x="2048238" y="15962109"/>
            <a:ext cx="215398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Conv Layer</a:t>
            </a:r>
            <a:endParaRPr sz="2100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conv5_1,VGG16</a:t>
            </a:r>
            <a:endParaRPr sz="1600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(42x32)</a:t>
            </a:r>
          </a:p>
        </p:txBody>
      </p:sp>
      <p:sp>
        <p:nvSpPr>
          <p:cNvPr id="154" name="Shape 154"/>
          <p:cNvSpPr/>
          <p:nvPr/>
        </p:nvSpPr>
        <p:spPr>
          <a:xfrm>
            <a:off x="3725839" y="15962109"/>
            <a:ext cx="18288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Local CNN features</a:t>
            </a:r>
            <a:endParaRPr sz="2100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1344 feats, 512D</a:t>
            </a:r>
          </a:p>
        </p:txBody>
      </p:sp>
      <p:sp>
        <p:nvSpPr>
          <p:cNvPr id="155" name="Shape 155"/>
          <p:cNvSpPr/>
          <p:nvPr/>
        </p:nvSpPr>
        <p:spPr>
          <a:xfrm>
            <a:off x="5471407" y="15689295"/>
            <a:ext cx="1698689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Visual Vocabulary</a:t>
            </a:r>
            <a:endParaRPr sz="2100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25k centroids</a:t>
            </a:r>
          </a:p>
        </p:txBody>
      </p:sp>
      <p:sp>
        <p:nvSpPr>
          <p:cNvPr id="156" name="Shape 156"/>
          <p:cNvSpPr/>
          <p:nvPr/>
        </p:nvSpPr>
        <p:spPr>
          <a:xfrm>
            <a:off x="1532300" y="17962587"/>
            <a:ext cx="207311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Assignment Map</a:t>
            </a:r>
            <a:endParaRPr sz="2100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(42x32) visual words</a:t>
            </a:r>
          </a:p>
        </p:txBody>
      </p:sp>
      <p:pic>
        <p:nvPicPr>
          <p:cNvPr id="157" name="image12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49353" y="17071247"/>
            <a:ext cx="1613675" cy="87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4359866" y="17962587"/>
            <a:ext cx="14810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2100">
                <a:latin typeface="+mn-lt"/>
                <a:ea typeface="+mn-ea"/>
                <a:cs typeface="+mn-cs"/>
                <a:sym typeface="Helvetica"/>
              </a:rPr>
              <a:t>BoW vector</a:t>
            </a:r>
            <a:endParaRPr sz="2100">
              <a:latin typeface="+mn-lt"/>
              <a:ea typeface="+mn-ea"/>
              <a:cs typeface="+mn-cs"/>
              <a:sym typeface="Helvetica"/>
            </a:endParaRPr>
          </a:p>
          <a:p>
            <a:pPr lvl="0">
              <a:defRPr sz="1800"/>
            </a:pPr>
            <a:r>
              <a:rPr sz="1600">
                <a:latin typeface="+mn-lt"/>
                <a:ea typeface="+mn-ea"/>
                <a:cs typeface="+mn-cs"/>
                <a:sym typeface="Helvetica"/>
              </a:rPr>
              <a:t>25k dimensions.</a:t>
            </a:r>
          </a:p>
        </p:txBody>
      </p:sp>
      <p:pic>
        <p:nvPicPr>
          <p:cNvPr id="159" name="image20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4891485" y="14670509"/>
            <a:ext cx="2287554" cy="1351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24319" tIns="24319" rIns="24319" bIns="24319" numCol="1" spcCol="38100" rtlCol="0" anchor="t" upright="0">
        <a:spAutoFit/>
      </a:bodyPr>
      <a:lstStyle>
        <a:defPPr marL="0" marR="0" indent="0" algn="l" defTabSz="147161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24319" tIns="24319" rIns="24319" bIns="24319" numCol="1" spcCol="38100" rtlCol="0" anchor="t" upright="0">
        <a:spAutoFit/>
      </a:bodyPr>
      <a:lstStyle>
        <a:defPPr marL="0" marR="0" indent="0" algn="l" defTabSz="147161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24319" tIns="24319" rIns="24319" bIns="24319" numCol="1" spcCol="38100" rtlCol="0" anchor="t" upright="0">
        <a:spAutoFit/>
      </a:bodyPr>
      <a:lstStyle>
        <a:defPPr marL="0" marR="0" indent="0" algn="l" defTabSz="147161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24319" tIns="24319" rIns="24319" bIns="24319" numCol="1" spcCol="38100" rtlCol="0" anchor="t" upright="0">
        <a:spAutoFit/>
      </a:bodyPr>
      <a:lstStyle>
        <a:defPPr marL="0" marR="0" indent="0" algn="l" defTabSz="147161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